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0" r:id="rId8"/>
    <p:sldId id="261" r:id="rId9"/>
    <p:sldId id="273" r:id="rId10"/>
    <p:sldId id="268" r:id="rId11"/>
    <p:sldId id="265" r:id="rId12"/>
    <p:sldId id="263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3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684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02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76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4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15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7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3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8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1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034E-D8F9-4F48-9460-9F80F09859BE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71B7B7-FE08-49BC-AF52-4D9A89CD13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7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Формирование УУД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условиях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реализации </a:t>
            </a:r>
            <a:r>
              <a:rPr lang="ru-RU" b="1" dirty="0"/>
              <a:t>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0999" y="3429000"/>
            <a:ext cx="9207501" cy="3098799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беспечивает </a:t>
            </a:r>
            <a:r>
              <a:rPr lang="ru-RU" sz="2800" dirty="0">
                <a:solidFill>
                  <a:schemeClr val="tx1"/>
                </a:solidFill>
              </a:rPr>
              <a:t>школьникам умение учиться, способность к саморазвитию и самосовершенствованию.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Все </a:t>
            </a:r>
            <a:r>
              <a:rPr lang="ru-RU" sz="2800" dirty="0">
                <a:solidFill>
                  <a:schemeClr val="tx1"/>
                </a:solidFill>
              </a:rPr>
              <a:t>это достигается путем сознательного, активного присвоения учащимися социального опыта. </a:t>
            </a:r>
          </a:p>
        </p:txBody>
      </p:sp>
    </p:spTree>
    <p:extLst>
      <p:ext uri="{BB962C8B-B14F-4D97-AF65-F5344CB8AC3E}">
        <p14:creationId xmlns:p14="http://schemas.microsoft.com/office/powerpoint/2010/main" val="25329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Этапы формирования УУД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Выделение цели формирования УУД и их функций</a:t>
            </a:r>
          </a:p>
          <a:p>
            <a:r>
              <a:rPr lang="ru-RU" sz="4800" dirty="0" smtClean="0"/>
              <a:t>Определение ориентировочной основы УУД</a:t>
            </a:r>
          </a:p>
          <a:p>
            <a:r>
              <a:rPr lang="ru-RU" sz="4800" dirty="0" smtClean="0"/>
              <a:t>Организация поэтапной отработки УУД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923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/>
              <a:t>Трудности учителя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Недостаточное понимание целей, задач и функций УУД</a:t>
            </a:r>
          </a:p>
          <a:p>
            <a:r>
              <a:rPr lang="ru-RU" sz="3600" dirty="0" smtClean="0"/>
              <a:t>Трудности в организации и создании условий для формирования УУД в образовательном процессе</a:t>
            </a:r>
          </a:p>
          <a:p>
            <a:endParaRPr lang="ru-RU" sz="3600" dirty="0" smtClean="0"/>
          </a:p>
          <a:p>
            <a:r>
              <a:rPr lang="ru-RU" sz="3600" dirty="0" smtClean="0"/>
              <a:t>Опасение снижения ЗУН учащихся</a:t>
            </a:r>
          </a:p>
          <a:p>
            <a:r>
              <a:rPr lang="ru-RU" sz="3600" dirty="0" smtClean="0"/>
              <a:t>Трудности в освоении технологий формирования УУД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/>
              <a:t>Педагогические условия</a:t>
            </a:r>
            <a:br>
              <a:rPr lang="ru-RU" b="1" dirty="0" smtClean="0"/>
            </a:br>
            <a:r>
              <a:rPr lang="ru-RU" b="1" dirty="0" smtClean="0"/>
              <a:t>                     формирования УУД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Ориентация на достижение успеха</a:t>
            </a:r>
          </a:p>
          <a:p>
            <a:endParaRPr lang="ru-RU" sz="3200" dirty="0" smtClean="0"/>
          </a:p>
          <a:p>
            <a:r>
              <a:rPr lang="ru-RU" sz="3200" dirty="0" smtClean="0"/>
              <a:t>Организация учебных ситуаций по решению учебно-познавательных и учебно-практических задач</a:t>
            </a:r>
          </a:p>
          <a:p>
            <a:endParaRPr lang="ru-RU" sz="3200" dirty="0" smtClean="0"/>
          </a:p>
          <a:p>
            <a:r>
              <a:rPr lang="ru-RU" sz="3200" dirty="0" smtClean="0"/>
              <a:t>Использование дидактических ресурсов, оптимизирующих процесс формирования УУД и способствующих его эффективности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5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/>
              <a:t>Критерии </a:t>
            </a:r>
            <a:br>
              <a:rPr lang="ru-RU" b="1" dirty="0" smtClean="0"/>
            </a:br>
            <a:r>
              <a:rPr lang="ru-RU" b="1" dirty="0" err="1" smtClean="0"/>
              <a:t>сформированности</a:t>
            </a:r>
            <a:r>
              <a:rPr lang="ru-RU" b="1" dirty="0" smtClean="0"/>
              <a:t> УУД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Низкий уровень – 0% – 50%</a:t>
            </a:r>
          </a:p>
          <a:p>
            <a:r>
              <a:rPr lang="ru-RU" sz="4400" dirty="0" smtClean="0"/>
              <a:t>Базовый уровень – 51% - 70%</a:t>
            </a:r>
          </a:p>
          <a:p>
            <a:r>
              <a:rPr lang="ru-RU" sz="4400" dirty="0" smtClean="0"/>
              <a:t>Повышенный уровень («хороший») – 71% - 84%</a:t>
            </a:r>
          </a:p>
          <a:p>
            <a:r>
              <a:rPr lang="ru-RU" sz="4400" dirty="0" smtClean="0"/>
              <a:t>Повышенный уровень («отличный») – 85% -100%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4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УУД – умение учиться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dirty="0" smtClean="0"/>
              <a:t>Качество усвоения знаний определяется многообразием и характером видов универсальных учебных действий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020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 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14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571" y="500062"/>
            <a:ext cx="8309429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Компоненты учебной </a:t>
            </a:r>
            <a:r>
              <a:rPr lang="ru-RU" b="1" dirty="0"/>
              <a:t>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400" dirty="0"/>
              <a:t>1) </a:t>
            </a:r>
            <a:r>
              <a:rPr lang="ru-RU" sz="4400" dirty="0" smtClean="0"/>
              <a:t>Познавательные </a:t>
            </a:r>
            <a:r>
              <a:rPr lang="ru-RU" sz="4400" dirty="0"/>
              <a:t>и учебные </a:t>
            </a:r>
            <a:r>
              <a:rPr lang="ru-RU" sz="4400" dirty="0" smtClean="0"/>
              <a:t>мотивы</a:t>
            </a:r>
          </a:p>
          <a:p>
            <a:pPr marL="0" indent="0">
              <a:buNone/>
            </a:pPr>
            <a:r>
              <a:rPr lang="ru-RU" sz="4400" dirty="0" smtClean="0"/>
              <a:t>2</a:t>
            </a:r>
            <a:r>
              <a:rPr lang="ru-RU" sz="4400" dirty="0"/>
              <a:t>) </a:t>
            </a:r>
            <a:r>
              <a:rPr lang="ru-RU" sz="4400" dirty="0" smtClean="0"/>
              <a:t>Учебная цель </a:t>
            </a:r>
          </a:p>
          <a:p>
            <a:pPr marL="0" indent="0">
              <a:buNone/>
            </a:pPr>
            <a:r>
              <a:rPr lang="ru-RU" sz="4400" dirty="0" smtClean="0"/>
              <a:t>3</a:t>
            </a:r>
            <a:r>
              <a:rPr lang="ru-RU" sz="4400" dirty="0"/>
              <a:t>) </a:t>
            </a:r>
            <a:r>
              <a:rPr lang="ru-RU" sz="4400" dirty="0" smtClean="0"/>
              <a:t>Учебная задача</a:t>
            </a:r>
          </a:p>
          <a:p>
            <a:pPr marL="0" indent="0">
              <a:buNone/>
            </a:pPr>
            <a:r>
              <a:rPr lang="ru-RU" sz="4400" dirty="0" smtClean="0"/>
              <a:t> </a:t>
            </a:r>
            <a:r>
              <a:rPr lang="ru-RU" sz="4400" dirty="0"/>
              <a:t>4) </a:t>
            </a:r>
            <a:r>
              <a:rPr lang="ru-RU" sz="4400" dirty="0" smtClean="0"/>
              <a:t>Учебные </a:t>
            </a:r>
            <a:r>
              <a:rPr lang="ru-RU" sz="4400" dirty="0"/>
              <a:t>действия и операции (ориентировка, преобразование материала, контроль и оценка).</a:t>
            </a:r>
          </a:p>
        </p:txBody>
      </p:sp>
    </p:spTree>
    <p:extLst>
      <p:ext uri="{BB962C8B-B14F-4D97-AF65-F5344CB8AC3E}">
        <p14:creationId xmlns:p14="http://schemas.microsoft.com/office/powerpoint/2010/main" val="23501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Функции УУД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6200"/>
            <a:ext cx="8596668" cy="5511799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</a:p>
          <a:p>
            <a:pPr lvl="0"/>
            <a:r>
              <a:rPr lang="ru-RU" sz="2800" dirty="0"/>
              <a:t>Создание условий для гармоничного развития личности и ее самореализации на основе готовности к непрерывному образованию; обеспечение успешного усвоения знаний, формирование умений, навыков и компетентностей в любой предметной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5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329766" cy="1320800"/>
          </a:xfrm>
        </p:spPr>
        <p:txBody>
          <a:bodyPr/>
          <a:lstStyle/>
          <a:p>
            <a:pPr algn="ctr"/>
            <a:r>
              <a:rPr lang="ru-RU" b="1" dirty="0" smtClean="0"/>
              <a:t>                                Виды УУД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Личностные универсальные учебные действия</a:t>
            </a:r>
          </a:p>
          <a:p>
            <a:endParaRPr lang="ru-RU" sz="3200" dirty="0" smtClean="0"/>
          </a:p>
          <a:p>
            <a:r>
              <a:rPr lang="ru-RU" sz="3200" dirty="0" smtClean="0"/>
              <a:t>Регулятивные универсальные учебные действия</a:t>
            </a:r>
          </a:p>
          <a:p>
            <a:endParaRPr lang="ru-RU" sz="3200" dirty="0" smtClean="0"/>
          </a:p>
          <a:p>
            <a:r>
              <a:rPr lang="ru-RU" sz="3200" dirty="0" smtClean="0"/>
              <a:t>Познавательные универсальные учебные действия</a:t>
            </a:r>
          </a:p>
          <a:p>
            <a:endParaRPr lang="ru-RU" sz="3200" dirty="0" smtClean="0"/>
          </a:p>
          <a:p>
            <a:r>
              <a:rPr lang="ru-RU" sz="3200" dirty="0" smtClean="0"/>
              <a:t>Коммуникативные универсальные учебные действия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0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Личностные универсальные</a:t>
            </a:r>
            <a:br>
              <a:rPr lang="ru-RU" b="1" dirty="0" smtClean="0"/>
            </a:br>
            <a:r>
              <a:rPr lang="ru-RU" b="1" dirty="0" smtClean="0"/>
              <a:t>                учебные </a:t>
            </a:r>
            <a:r>
              <a:rPr lang="ru-RU" b="1" dirty="0"/>
              <a:t>действия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3200" dirty="0"/>
              <a:t>Л</a:t>
            </a:r>
            <a:r>
              <a:rPr lang="ru-RU" sz="3200" dirty="0" smtClean="0"/>
              <a:t>ичностное</a:t>
            </a:r>
            <a:r>
              <a:rPr lang="ru-RU" sz="3200" dirty="0"/>
              <a:t>, профессиональное, жизненное </a:t>
            </a:r>
            <a:r>
              <a:rPr lang="ru-RU" sz="3200" dirty="0" smtClean="0"/>
              <a:t>самоопределение</a:t>
            </a:r>
            <a:endParaRPr lang="ru-RU" sz="3200" dirty="0"/>
          </a:p>
          <a:p>
            <a:pPr lvl="0"/>
            <a:r>
              <a:rPr lang="ru-RU" sz="3200" dirty="0"/>
              <a:t> </a:t>
            </a:r>
            <a:r>
              <a:rPr lang="ru-RU" sz="3200" dirty="0" smtClean="0"/>
              <a:t>Связь </a:t>
            </a:r>
            <a:r>
              <a:rPr lang="ru-RU" sz="3200" dirty="0"/>
              <a:t>между целью учебной деятельности и результатом учения. Ученик должен задаваться вопросом: какое значение и какой смысл имеет для меня учение? – и уметь на него отвечать</a:t>
            </a:r>
            <a:r>
              <a:rPr lang="ru-RU" sz="3200" dirty="0" smtClean="0"/>
              <a:t>.</a:t>
            </a:r>
            <a:endParaRPr lang="ru-RU" sz="3200" dirty="0"/>
          </a:p>
          <a:p>
            <a:pPr lvl="0"/>
            <a:r>
              <a:rPr lang="ru-RU" sz="3200" dirty="0"/>
              <a:t>  </a:t>
            </a:r>
            <a:r>
              <a:rPr lang="ru-RU" sz="3200" dirty="0" smtClean="0"/>
              <a:t>Нравственно-этическая </a:t>
            </a:r>
            <a:r>
              <a:rPr lang="ru-RU" sz="3200" dirty="0"/>
              <a:t>ориентация, обеспечивающая личностный моральный выбор.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Регулятивные универсальные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Целеполагание</a:t>
            </a:r>
            <a:endParaRPr lang="ru-RU" sz="4400" dirty="0"/>
          </a:p>
          <a:p>
            <a:r>
              <a:rPr lang="ru-RU" sz="4400" dirty="0"/>
              <a:t> </a:t>
            </a:r>
            <a:r>
              <a:rPr lang="ru-RU" sz="4400" dirty="0" smtClean="0"/>
              <a:t>Планирование </a:t>
            </a:r>
            <a:endParaRPr lang="ru-RU" sz="4400" dirty="0"/>
          </a:p>
          <a:p>
            <a:r>
              <a:rPr lang="ru-RU" sz="4400" dirty="0"/>
              <a:t> </a:t>
            </a:r>
            <a:r>
              <a:rPr lang="ru-RU" sz="4400" dirty="0" smtClean="0"/>
              <a:t>Прогнозирование </a:t>
            </a:r>
          </a:p>
          <a:p>
            <a:r>
              <a:rPr lang="ru-RU" sz="4400" dirty="0" smtClean="0"/>
              <a:t>Коррекция</a:t>
            </a:r>
            <a:endParaRPr lang="ru-RU" sz="4400" dirty="0"/>
          </a:p>
          <a:p>
            <a:r>
              <a:rPr lang="ru-RU" sz="4400" dirty="0" err="1"/>
              <a:t>С</a:t>
            </a:r>
            <a:r>
              <a:rPr lang="ru-RU" sz="4400" dirty="0" err="1" smtClean="0"/>
              <a:t>аморегуляция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67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Познавательные </a:t>
            </a:r>
            <a:br>
              <a:rPr lang="ru-RU" b="1" dirty="0" smtClean="0"/>
            </a:br>
            <a:r>
              <a:rPr lang="ru-RU" b="1" dirty="0" smtClean="0"/>
              <a:t>         универсальные учебные действия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/>
              <a:t> </a:t>
            </a:r>
            <a:r>
              <a:rPr lang="ru-RU" sz="4400" dirty="0" err="1"/>
              <a:t>Общеучебные</a:t>
            </a:r>
            <a:r>
              <a:rPr lang="ru-RU" sz="4400" dirty="0"/>
              <a:t> универсальные </a:t>
            </a:r>
            <a:r>
              <a:rPr lang="ru-RU" sz="4400" dirty="0" smtClean="0"/>
              <a:t>действия</a:t>
            </a:r>
          </a:p>
          <a:p>
            <a:r>
              <a:rPr lang="ru-RU" sz="4400" dirty="0" smtClean="0"/>
              <a:t>Логические </a:t>
            </a:r>
            <a:r>
              <a:rPr lang="ru-RU" sz="4400" dirty="0"/>
              <a:t>универсальные </a:t>
            </a:r>
            <a:r>
              <a:rPr lang="ru-RU" sz="4400" dirty="0" smtClean="0"/>
              <a:t>действия</a:t>
            </a:r>
            <a:endParaRPr lang="ru-RU" sz="4400" dirty="0"/>
          </a:p>
          <a:p>
            <a:r>
              <a:rPr lang="ru-RU" sz="4400" dirty="0"/>
              <a:t>Постановка и решение </a:t>
            </a:r>
            <a:r>
              <a:rPr lang="ru-RU" sz="4400" dirty="0" smtClean="0"/>
              <a:t>проблемы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228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</a:t>
            </a:r>
            <a:r>
              <a:rPr lang="ru-RU" b="1" dirty="0" smtClean="0"/>
              <a:t>Коммуникативные</a:t>
            </a:r>
            <a:br>
              <a:rPr lang="ru-RU" b="1" dirty="0" smtClean="0"/>
            </a:br>
            <a:r>
              <a:rPr lang="ru-RU" b="1" dirty="0" smtClean="0"/>
              <a:t>          универсальные учебные 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Планирование учебного сотрудничества с учителем и сверстниками – определение цели, функций участников, способов взаимодействия;</a:t>
            </a:r>
          </a:p>
          <a:p>
            <a:pPr lvl="0"/>
            <a:r>
              <a:rPr lang="ru-RU" sz="2800" dirty="0"/>
              <a:t>Постановка вопросов – инициативное сотрудничество в поиске и сборе информации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84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609600"/>
            <a:ext cx="9969500" cy="5811838"/>
          </a:xfrm>
        </p:spPr>
        <p:txBody>
          <a:bodyPr/>
          <a:lstStyle/>
          <a:p>
            <a:pPr lvl="0"/>
            <a:r>
              <a:rPr lang="ru-RU" sz="2800" dirty="0"/>
              <a:t>Разрешение конфликтов 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 lvl="0"/>
            <a:r>
              <a:rPr lang="ru-RU" sz="2800" dirty="0"/>
              <a:t>Управление поведением партнера – контроль, коррекция, оценка его действий;</a:t>
            </a:r>
          </a:p>
          <a:p>
            <a:pPr lvl="0"/>
            <a:r>
              <a:rPr lang="ru-RU" sz="2800" dirty="0"/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4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454</Words>
  <Application>Microsoft Office PowerPoint</Application>
  <PresentationFormat>Широкоэкранный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Формирование УУД  в условиях  реализации ФГОС </vt:lpstr>
      <vt:lpstr>Компоненты учебной деятельности</vt:lpstr>
      <vt:lpstr>                      Функции УУД</vt:lpstr>
      <vt:lpstr>                                Виды УУД</vt:lpstr>
      <vt:lpstr>           Личностные универсальные                 учебные действия </vt:lpstr>
      <vt:lpstr>Регулятивные универсальные действия</vt:lpstr>
      <vt:lpstr>                     Познавательные           универсальные учебные действия </vt:lpstr>
      <vt:lpstr>                Коммуникативные           универсальные учебные действия</vt:lpstr>
      <vt:lpstr>Презентация PowerPoint</vt:lpstr>
      <vt:lpstr>             Этапы формирования УУД</vt:lpstr>
      <vt:lpstr>              Трудности учителя</vt:lpstr>
      <vt:lpstr>                  Педагогические условия                      формирования УУД</vt:lpstr>
      <vt:lpstr>       Критерии  сформированности УУД</vt:lpstr>
      <vt:lpstr>             УУД – умение учиться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school</cp:lastModifiedBy>
  <cp:revision>21</cp:revision>
  <dcterms:created xsi:type="dcterms:W3CDTF">2016-06-14T09:15:54Z</dcterms:created>
  <dcterms:modified xsi:type="dcterms:W3CDTF">2016-04-13T06:09:08Z</dcterms:modified>
</cp:coreProperties>
</file>