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56" r:id="rId2"/>
    <p:sldId id="265" r:id="rId3"/>
    <p:sldId id="298" r:id="rId4"/>
    <p:sldId id="299" r:id="rId5"/>
    <p:sldId id="300" r:id="rId6"/>
    <p:sldId id="301" r:id="rId7"/>
    <p:sldId id="302" r:id="rId8"/>
    <p:sldId id="303" r:id="rId9"/>
    <p:sldId id="313" r:id="rId10"/>
    <p:sldId id="304" r:id="rId11"/>
    <p:sldId id="312" r:id="rId12"/>
    <p:sldId id="305" r:id="rId13"/>
    <p:sldId id="306" r:id="rId14"/>
    <p:sldId id="307" r:id="rId15"/>
    <p:sldId id="308" r:id="rId16"/>
    <p:sldId id="324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7777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4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0BC3C99-6D02-4882-9908-64399D171050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2A32E19-0456-43DA-84B3-544AFA75D4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9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F8EE379-520F-4615-98B8-9EF2C003AE8C}" type="slidenum">
              <a:rPr lang="ru-RU" sz="1200">
                <a:latin typeface="Times New Roman" pitchFamily="18" charset="0"/>
              </a:rPr>
              <a:pPr algn="r"/>
              <a:t>7</a:t>
            </a:fld>
            <a:endParaRPr lang="ru-RU" sz="1200">
              <a:latin typeface="Times New Roman" pitchFamily="18" charset="0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4343400"/>
            <a:ext cx="5484812" cy="411321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91D09B6-B3EC-40E9-9D1E-3E1365ADF075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7C3CF9A-8050-4830-BB0E-ACB7FC4571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83EED-F1A9-489A-97E4-F1008CDA23FD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1C631-E3DB-44F7-ABA3-92CD2F5BDC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82CF2-7F0D-41D6-9699-642AA50E1F5E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4788F-8272-402D-8C27-7F8EA4F48A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548E7-002B-4FA3-87F5-0AA7125572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1_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481138"/>
            <a:ext cx="8229600" cy="4525962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5E8AA-17DD-4355-B7C3-50571634A3FF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F33DF-55B5-4435-9873-248218A82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732462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D7434-02C8-4876-9B7D-AB316552077C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223A0-10B6-47A4-A560-3147CB8EFF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DC348-5749-4925-BBAF-D05AE79BF51B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4D68B-732E-4280-B826-41FA81149D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8A951E-0AE7-4465-BE48-CEE09439DF1D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F6CE4E-164A-4BBD-BC07-6C51C420D4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FED86-9687-444C-B844-979434F378FD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5D581-36D2-4CBF-9FD8-64CA3533E6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143F40-C039-4475-BF7F-516E3F5F44C8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AEDC5B-161E-48E7-9BD6-CC407E607D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18F37-45E1-4348-BE22-C4798D9C0912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12C8A-C237-48F2-95CD-9F3110F3DB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8C764-0035-46A4-977A-90BFF6D65D83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6CD1D-5599-468B-A1A1-5C981D0C3A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8394FB-044C-4C9C-9F63-C6AB8E3DFEDD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DEA68D-A138-4F76-B5C7-73DBB3A90C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DCAB42A-F28E-4A68-902D-A03BE75DACD7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3AE6B21-6070-4D51-BE0E-D7C481C0FF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6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A2F185B-77E4-4ECD-9A94-A1B96705910D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5357033-9521-424C-A041-4C02EF02F5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5" r:id="rId2"/>
    <p:sldLayoutId id="2147483724" r:id="rId3"/>
    <p:sldLayoutId id="2147483716" r:id="rId4"/>
    <p:sldLayoutId id="2147483725" r:id="rId5"/>
    <p:sldLayoutId id="2147483717" r:id="rId6"/>
    <p:sldLayoutId id="2147483718" r:id="rId7"/>
    <p:sldLayoutId id="2147483726" r:id="rId8"/>
    <p:sldLayoutId id="2147483727" r:id="rId9"/>
    <p:sldLayoutId id="2147483719" r:id="rId10"/>
    <p:sldLayoutId id="2147483720" r:id="rId11"/>
    <p:sldLayoutId id="2147483728" r:id="rId12"/>
    <p:sldLayoutId id="2147483721" r:id="rId13"/>
    <p:sldLayoutId id="214748372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../../../Documents%20and%20Settings/&#1040;&#1076;&#1084;&#1080;&#1085;&#1080;&#1089;&#1090;&#1088;&#1072;&#1090;&#1086;&#1088;/&#1056;&#1072;&#1073;&#1086;&#1095;&#1080;&#1081;%20&#1089;&#1090;&#1086;&#1083;/&#1072;&#1089;&#1090;&#1088;&#1072;&#1093;&#1072;&#1085;&#1100;/&#1057;&#1084;&#1086;&#1083;&#1077;&#1085;&#1089;&#1082;+.pptx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900113" y="549275"/>
            <a:ext cx="7772400" cy="18303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Структура проекта</a:t>
            </a:r>
          </a:p>
        </p:txBody>
      </p:sp>
      <p:sp>
        <p:nvSpPr>
          <p:cNvPr id="1741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924175"/>
            <a:ext cx="7772400" cy="2376488"/>
          </a:xfrm>
        </p:spPr>
        <p:txBody>
          <a:bodyPr/>
          <a:lstStyle/>
          <a:p>
            <a:pPr marR="0" algn="ctr" eaLnBrk="1" hangingPunct="1">
              <a:lnSpc>
                <a:spcPct val="90000"/>
              </a:lnSpc>
            </a:pPr>
            <a:r>
              <a:rPr lang="ru-RU" sz="2800" b="1" smtClean="0"/>
              <a:t>Яковлева Ирина Алексеевна</a:t>
            </a:r>
          </a:p>
          <a:p>
            <a:pPr marR="0" algn="ctr" eaLnBrk="1" hangingPunct="1">
              <a:lnSpc>
                <a:spcPct val="90000"/>
              </a:lnSpc>
            </a:pPr>
            <a:endParaRPr lang="ru-RU" sz="2800" b="1" smtClean="0"/>
          </a:p>
          <a:p>
            <a:pPr marR="0" eaLnBrk="1" hangingPunct="1">
              <a:lnSpc>
                <a:spcPct val="90000"/>
              </a:lnSpc>
            </a:pPr>
            <a:r>
              <a:rPr lang="ru-RU" sz="2300" smtClean="0"/>
              <a:t>Ленинградский областной институт развития образования, </a:t>
            </a:r>
          </a:p>
          <a:p>
            <a:pPr marR="0" eaLnBrk="1" hangingPunct="1">
              <a:lnSpc>
                <a:spcPct val="90000"/>
              </a:lnSpc>
            </a:pPr>
            <a:r>
              <a:rPr lang="ru-RU" sz="2300" smtClean="0"/>
              <a:t>старший преподаватель</a:t>
            </a:r>
          </a:p>
          <a:p>
            <a:pPr marR="0" eaLnBrk="1" hangingPunct="1">
              <a:lnSpc>
                <a:spcPct val="90000"/>
              </a:lnSpc>
            </a:pPr>
            <a:r>
              <a:rPr lang="ru-RU" sz="23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5" name="Rectangle 7"/>
          <p:cNvSpPr>
            <a:spLocks noGrp="1" noChangeArrowheads="1"/>
          </p:cNvSpPr>
          <p:nvPr>
            <p:ph type="title" idx="429496729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3200" b="0" smtClean="0">
                <a:effectLst/>
                <a:cs typeface="Times New Roman" panose="02020603050405020304" pitchFamily="18" charset="0"/>
              </a:rPr>
              <a:t>Выдвиньте гипотезу и обоснуйте ее</a:t>
            </a:r>
            <a:br>
              <a:rPr lang="ru-RU" sz="3200" b="0" smtClean="0">
                <a:effectLst/>
                <a:cs typeface="Times New Roman" panose="02020603050405020304" pitchFamily="18" charset="0"/>
              </a:rPr>
            </a:br>
            <a:endParaRPr lang="ru-RU" sz="3200" smtClean="0">
              <a:effectLst/>
            </a:endParaRPr>
          </a:p>
        </p:txBody>
      </p:sp>
      <p:graphicFrame>
        <p:nvGraphicFramePr>
          <p:cNvPr id="68611" name="Object 4"/>
          <p:cNvGraphicFramePr>
            <a:graphicFrameLocks noChangeAspect="1"/>
          </p:cNvGraphicFramePr>
          <p:nvPr>
            <p:ph type="chart" sz="half" idx="4294967295"/>
          </p:nvPr>
        </p:nvGraphicFramePr>
        <p:xfrm>
          <a:off x="457200" y="1955800"/>
          <a:ext cx="4330700" cy="3833813"/>
        </p:xfrm>
        <a:graphic>
          <a:graphicData uri="http://schemas.openxmlformats.org/presentationml/2006/ole">
            <p:oleObj spid="_x0000_s68611" name="Диаграмма" r:id="rId3" imgW="4648200" imgH="4114800" progId="MSGraph.Chart.8">
              <p:embed followColorScheme="full"/>
            </p:oleObj>
          </a:graphicData>
        </a:graphic>
      </p:graphicFrame>
      <p:sp>
        <p:nvSpPr>
          <p:cNvPr id="68613" name="Rectangle 8"/>
          <p:cNvSpPr>
            <a:spLocks noGrp="1"/>
          </p:cNvSpPr>
          <p:nvPr>
            <p:ph type="body" sz="half" idx="4294967295"/>
          </p:nvPr>
        </p:nvSpPr>
        <p:spPr>
          <a:xfrm>
            <a:off x="4648200" y="1481138"/>
            <a:ext cx="4038600" cy="4525962"/>
          </a:xfrm>
        </p:spPr>
        <p:txBody>
          <a:bodyPr/>
          <a:lstStyle/>
          <a:p>
            <a:pPr algn="just">
              <a:buFont typeface="Wingdings 3" pitchFamily="18" charset="2"/>
              <a:buNone/>
            </a:pPr>
            <a:r>
              <a:rPr lang="ru-RU" sz="2400" b="1" smtClean="0">
                <a:cs typeface="Times New Roman" pitchFamily="18" charset="0"/>
              </a:rPr>
              <a:t>Группе зеленых мартышек предлагали широкий выбор игрушек: тряпичные куклы, тележки, книжки с картинками и т.д. Результаты предпочтений вы видите на экране.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ru-RU" sz="3700" smtClean="0">
              <a:effectLst/>
            </a:endParaRPr>
          </a:p>
        </p:txBody>
      </p:sp>
      <p:pic>
        <p:nvPicPr>
          <p:cNvPr id="69634" name="Rectangle 3"/>
          <p:cNvPicPr>
            <a:picLocks noGrp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481138"/>
            <a:ext cx="8435975" cy="5376862"/>
          </a:xfrm>
        </p:spPr>
        <p:txBody>
          <a:bodyPr/>
          <a:lstStyle/>
          <a:p>
            <a:pPr marL="623888" indent="-514350">
              <a:lnSpc>
                <a:spcPct val="80000"/>
              </a:lnSpc>
              <a:buFont typeface="Wingdings 3" pitchFamily="18" charset="2"/>
              <a:buAutoNum type="arabicPeriod"/>
            </a:pPr>
            <a:r>
              <a:rPr lang="ru-RU" sz="1800" b="1" smtClean="0">
                <a:solidFill>
                  <a:srgbClr val="0000FF"/>
                </a:solidFill>
              </a:rPr>
              <a:t>ПОСТАНОВКА ЦЕЛИ И ЗАДАЧ ПРОЕКТА </a:t>
            </a:r>
          </a:p>
          <a:p>
            <a:pPr marL="623888" indent="-514350">
              <a:lnSpc>
                <a:spcPct val="80000"/>
              </a:lnSpc>
              <a:buFont typeface="Wingdings 3" pitchFamily="18" charset="2"/>
              <a:buAutoNum type="arabicPeriod" startAt="2"/>
            </a:pPr>
            <a:r>
              <a:rPr lang="ru-RU" sz="1800" b="1" smtClean="0">
                <a:solidFill>
                  <a:srgbClr val="0000FF"/>
                </a:solidFill>
              </a:rPr>
              <a:t>ПОСТАНОВКА ЦЕЛИ И ЗАДАЧ ИССЛЕДОВАНИЯ</a:t>
            </a:r>
            <a:r>
              <a:rPr lang="ru-RU" sz="1800" smtClean="0">
                <a:solidFill>
                  <a:srgbClr val="0000FF"/>
                </a:solidFill>
              </a:rPr>
              <a:t> </a:t>
            </a:r>
          </a:p>
          <a:p>
            <a:pPr marL="623888" indent="-514350">
              <a:lnSpc>
                <a:spcPct val="80000"/>
              </a:lnSpc>
              <a:buFont typeface="Wingdings 3" pitchFamily="18" charset="2"/>
              <a:buAutoNum type="arabicPeriod" startAt="2"/>
            </a:pPr>
            <a:r>
              <a:rPr lang="ru-RU" sz="1800" smtClean="0">
                <a:solidFill>
                  <a:srgbClr val="0000FF"/>
                </a:solidFill>
              </a:rPr>
              <a:t>«Если нас, как исследователей интересует (формулируется гипотеза, предложенная ранее), с чего нужно начать исследование?». </a:t>
            </a:r>
          </a:p>
          <a:p>
            <a:pPr marL="623888" indent="-514350">
              <a:lnSpc>
                <a:spcPct val="80000"/>
              </a:lnSpc>
              <a:buFont typeface="Wingdings 3" pitchFamily="18" charset="2"/>
              <a:buAutoNum type="arabicPeriod"/>
            </a:pPr>
            <a:r>
              <a:rPr lang="ru-RU" sz="2100" smtClean="0"/>
              <a:t>соответствие выбираемой темы преподанному теоретическому материалу;</a:t>
            </a:r>
          </a:p>
          <a:p>
            <a:pPr marL="623888" indent="-514350" eaLnBrk="1" hangingPunct="1">
              <a:lnSpc>
                <a:spcPct val="80000"/>
              </a:lnSpc>
              <a:buFont typeface="Wingdings 3" pitchFamily="18" charset="2"/>
              <a:buAutoNum type="arabicPeriod"/>
            </a:pPr>
            <a:r>
              <a:rPr lang="ru-RU" sz="2100" smtClean="0"/>
              <a:t>соответствие сложности темы и объёма работы возможностям учащихся;</a:t>
            </a:r>
          </a:p>
          <a:p>
            <a:pPr marL="623888" indent="-514350" eaLnBrk="1" hangingPunct="1">
              <a:lnSpc>
                <a:spcPct val="80000"/>
              </a:lnSpc>
              <a:buFont typeface="Wingdings 3" pitchFamily="18" charset="2"/>
              <a:buAutoNum type="arabicPeriod"/>
            </a:pPr>
            <a:r>
              <a:rPr lang="ru-RU" sz="2100" smtClean="0"/>
              <a:t>исследовательский характер темы, формулировка темы, ограничивающая предмет исследования и содержащая проблему исследования;</a:t>
            </a:r>
          </a:p>
          <a:p>
            <a:pPr marL="623888" indent="-514350" eaLnBrk="1" hangingPunct="1">
              <a:lnSpc>
                <a:spcPct val="80000"/>
              </a:lnSpc>
              <a:buFont typeface="Wingdings 3" pitchFamily="18" charset="2"/>
              <a:buAutoNum type="arabicPeriod"/>
            </a:pPr>
            <a:r>
              <a:rPr lang="ru-RU" sz="2100" smtClean="0"/>
              <a:t>соответствие задач цели, адекватность гипотезы</a:t>
            </a:r>
          </a:p>
          <a:p>
            <a:pPr marL="623888" indent="-514350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2100" b="1" smtClean="0">
                <a:solidFill>
                  <a:schemeClr val="folHlink"/>
                </a:solidFill>
              </a:rPr>
              <a:t>фронтальное обсуждение выдвинутых разными группами вариантов решений.</a:t>
            </a:r>
            <a:r>
              <a:rPr lang="ru-RU" sz="2100" smtClean="0">
                <a:solidFill>
                  <a:schemeClr val="folHlink"/>
                </a:solidFill>
              </a:rPr>
              <a:t> </a:t>
            </a:r>
          </a:p>
          <a:p>
            <a:pPr marL="623888" indent="-514350" eaLnBrk="1" hangingPunct="1">
              <a:lnSpc>
                <a:spcPct val="80000"/>
              </a:lnSpc>
            </a:pPr>
            <a:endParaRPr lang="ru-RU" sz="1800" smtClean="0">
              <a:solidFill>
                <a:schemeClr val="folHlink"/>
              </a:solidFill>
            </a:endParaRPr>
          </a:p>
          <a:p>
            <a:pPr marL="623888" indent="-514350">
              <a:lnSpc>
                <a:spcPct val="80000"/>
              </a:lnSpc>
              <a:buFont typeface="Wingdings 3" pitchFamily="18" charset="2"/>
              <a:buNone/>
            </a:pPr>
            <a:endParaRPr lang="ru-RU" sz="1800" smtClean="0"/>
          </a:p>
          <a:p>
            <a:pPr marL="623888" indent="-514350">
              <a:lnSpc>
                <a:spcPct val="80000"/>
              </a:lnSpc>
              <a:buFont typeface="Wingdings 3" pitchFamily="18" charset="2"/>
              <a:buNone/>
            </a:pPr>
            <a:r>
              <a:rPr lang="ru-RU" sz="2100" smtClean="0"/>
              <a:t> </a:t>
            </a:r>
          </a:p>
        </p:txBody>
      </p:sp>
      <p:sp>
        <p:nvSpPr>
          <p:cNvPr id="70658" name="Rectangle 4"/>
          <p:cNvSpPr>
            <a:spLocks noChangeArrowheads="1"/>
          </p:cNvSpPr>
          <p:nvPr/>
        </p:nvSpPr>
        <p:spPr bwMode="auto">
          <a:xfrm>
            <a:off x="2124075" y="333375"/>
            <a:ext cx="4524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006666"/>
                </a:solidFill>
                <a:latin typeface="Verdana" pitchFamily="34" charset="0"/>
              </a:rPr>
              <a:t>2.Планирование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Содержимое 1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623888" indent="-514350" eaLnBrk="1" hangingPunct="1">
              <a:buFont typeface="Wingdings 3" pitchFamily="18" charset="2"/>
              <a:buAutoNum type="arabicPeriod"/>
            </a:pPr>
            <a:r>
              <a:rPr lang="ru-RU" smtClean="0"/>
              <a:t>доступность запланированного объёма работ учащимся;</a:t>
            </a:r>
          </a:p>
          <a:p>
            <a:pPr marL="623888" indent="-514350" eaLnBrk="1" hangingPunct="1">
              <a:buFont typeface="Wingdings 3" pitchFamily="18" charset="2"/>
              <a:buAutoNum type="arabicPeriod"/>
            </a:pPr>
            <a:r>
              <a:rPr lang="ru-RU" smtClean="0"/>
              <a:t>доступность объекта исследования;</a:t>
            </a:r>
          </a:p>
          <a:p>
            <a:pPr marL="623888" indent="-514350" eaLnBrk="1" hangingPunct="1">
              <a:buFont typeface="Wingdings 3" pitchFamily="18" charset="2"/>
              <a:buAutoNum type="arabicPeriod"/>
            </a:pPr>
            <a:r>
              <a:rPr lang="ru-RU" smtClean="0"/>
              <a:t>адекватность используемой методики объекту и условиям исследования</a:t>
            </a:r>
          </a:p>
        </p:txBody>
      </p:sp>
      <p:sp>
        <p:nvSpPr>
          <p:cNvPr id="71682" name="Rectangle 4"/>
          <p:cNvSpPr>
            <a:spLocks noChangeArrowheads="1"/>
          </p:cNvSpPr>
          <p:nvPr/>
        </p:nvSpPr>
        <p:spPr bwMode="auto">
          <a:xfrm>
            <a:off x="3851275" y="620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71683" name="Rectangle 5"/>
          <p:cNvSpPr>
            <a:spLocks noChangeArrowheads="1"/>
          </p:cNvSpPr>
          <p:nvPr/>
        </p:nvSpPr>
        <p:spPr bwMode="auto">
          <a:xfrm>
            <a:off x="611188" y="333375"/>
            <a:ext cx="7632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4000">
                <a:solidFill>
                  <a:srgbClr val="006666"/>
                </a:solidFill>
                <a:latin typeface="Verdana" pitchFamily="34" charset="0"/>
              </a:rPr>
              <a:t>3. Поиск и проектирование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Содержимое 1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Сравнение полученных результатов с заданными характеристиками </a:t>
            </a:r>
          </a:p>
          <a:p>
            <a:pPr eaLnBrk="1" hangingPunct="1"/>
            <a:r>
              <a:rPr lang="ru-RU" smtClean="0"/>
              <a:t>обсуждение, сравнение данных с литературными источниками;</a:t>
            </a:r>
          </a:p>
          <a:p>
            <a:pPr eaLnBrk="1" hangingPunct="1"/>
            <a:r>
              <a:rPr lang="ru-RU" i="1" smtClean="0"/>
              <a:t>соответствие результатов и выводов поставленным целям и задачам сформулированной цели.</a:t>
            </a:r>
          </a:p>
          <a:p>
            <a:pPr eaLnBrk="1" hangingPunct="1"/>
            <a:endParaRPr lang="ru-RU" i="1" smtClean="0"/>
          </a:p>
        </p:txBody>
      </p:sp>
      <p:sp>
        <p:nvSpPr>
          <p:cNvPr id="72706" name="Rectangle 4"/>
          <p:cNvSpPr>
            <a:spLocks noChangeArrowheads="1"/>
          </p:cNvSpPr>
          <p:nvPr/>
        </p:nvSpPr>
        <p:spPr bwMode="auto">
          <a:xfrm>
            <a:off x="2195513" y="333375"/>
            <a:ext cx="457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4000">
                <a:solidFill>
                  <a:srgbClr val="006666"/>
                </a:solidFill>
                <a:latin typeface="Verdana" pitchFamily="34" charset="0"/>
              </a:rPr>
              <a:t>4. Продукт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Содержимое 1"/>
          <p:cNvSpPr>
            <a:spLocks noGrp="1"/>
          </p:cNvSpPr>
          <p:nvPr>
            <p:ph idx="4294967295"/>
          </p:nvPr>
        </p:nvSpPr>
        <p:spPr>
          <a:xfrm>
            <a:off x="457200" y="1481138"/>
            <a:ext cx="8229600" cy="1443037"/>
          </a:xfrm>
        </p:spPr>
        <p:txBody>
          <a:bodyPr/>
          <a:lstStyle/>
          <a:p>
            <a:pPr eaLnBrk="1" hangingPunct="1"/>
            <a:r>
              <a:rPr lang="ru-RU" smtClean="0"/>
              <a:t>•.</a:t>
            </a:r>
            <a:endParaRPr lang="en-US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73730" name="Rectangle 4"/>
          <p:cNvSpPr>
            <a:spLocks noChangeArrowheads="1"/>
          </p:cNvSpPr>
          <p:nvPr/>
        </p:nvSpPr>
        <p:spPr bwMode="auto">
          <a:xfrm>
            <a:off x="827088" y="260350"/>
            <a:ext cx="7489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4000">
                <a:solidFill>
                  <a:srgbClr val="006666"/>
                </a:solidFill>
                <a:latin typeface="Verdana" pitchFamily="34" charset="0"/>
              </a:rPr>
              <a:t>5. Презентация продукта</a:t>
            </a:r>
          </a:p>
        </p:txBody>
      </p:sp>
      <p:sp>
        <p:nvSpPr>
          <p:cNvPr id="73731" name="Rectangle 4"/>
          <p:cNvSpPr>
            <a:spLocks noChangeArrowheads="1"/>
          </p:cNvSpPr>
          <p:nvPr/>
        </p:nvSpPr>
        <p:spPr bwMode="auto">
          <a:xfrm>
            <a:off x="323850" y="1196975"/>
            <a:ext cx="8424863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На презентацию отводится 10 - 15 минут, вместе с вопросами комиссии.</a:t>
            </a:r>
          </a:p>
          <a:p>
            <a:r>
              <a:rPr lang="ru-RU" sz="2400"/>
              <a:t>На защите оценивается:</a:t>
            </a:r>
          </a:p>
          <a:p>
            <a:r>
              <a:rPr lang="ru-RU" sz="2400"/>
              <a:t>Удачно ли устное выступление (культура речи, манера, использование наглядных средств, удержание внимания аудитории), какие цели и задачи были поставлены и как они были реализованы.</a:t>
            </a:r>
          </a:p>
          <a:p>
            <a:r>
              <a:rPr lang="ru-RU" sz="2400"/>
              <a:t>Как учащийся ориентируется в материале, и отвечает на вопросы комиссии (полнота, аргументированность, убедительность и т.д.)</a:t>
            </a:r>
          </a:p>
          <a:p>
            <a:r>
              <a:rPr lang="ru-RU" sz="2400"/>
              <a:t>Проведена ли исследовательская работа, каковы ее результаты, чем они обоснованы. </a:t>
            </a:r>
          </a:p>
          <a:p>
            <a:pPr>
              <a:buFontTx/>
              <a:buChar char="•"/>
            </a:pPr>
            <a:r>
              <a:rPr lang="ru-RU" sz="2400"/>
              <a:t>правильность оформления итогов;</a:t>
            </a:r>
          </a:p>
          <a:p>
            <a:r>
              <a:rPr lang="ru-RU" sz="2400"/>
              <a:t>• отражение этапов исследования;</a:t>
            </a:r>
          </a:p>
          <a:p>
            <a:r>
              <a:rPr lang="ru-RU" sz="2400"/>
              <a:t>• отражение авторской позиции учащегося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614363" y="269875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mtClean="0">
                <a:solidFill>
                  <a:srgbClr val="006666"/>
                </a:solidFill>
                <a:effectLst/>
              </a:rPr>
              <a:t>Портфолио</a:t>
            </a:r>
          </a:p>
        </p:txBody>
      </p:sp>
      <p:pic>
        <p:nvPicPr>
          <p:cNvPr id="74754" name="Заголовок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557338"/>
            <a:ext cx="6537325" cy="276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возврат 4">
            <a:hlinkClick r:id="rId3" action="ppaction://hlinkpres?slideindex=8&amp;slidetitle=Слайд 8" highlightClick="1"/>
          </p:cNvPr>
          <p:cNvSpPr/>
          <p:nvPr/>
        </p:nvSpPr>
        <p:spPr>
          <a:xfrm>
            <a:off x="8001000" y="5857875"/>
            <a:ext cx="828675" cy="75723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Проекта</a:t>
            </a:r>
          </a:p>
        </p:txBody>
      </p:sp>
      <p:sp>
        <p:nvSpPr>
          <p:cNvPr id="1843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10200"/>
            <a:ext cx="4041775" cy="762000"/>
          </a:xfrm>
        </p:spPr>
        <p:txBody>
          <a:bodyPr/>
          <a:lstStyle/>
          <a:p>
            <a:pPr algn="ctr" eaLnBrk="1" hangingPunct="1"/>
            <a:r>
              <a:rPr lang="ru-RU" smtClean="0"/>
              <a:t>Исследования</a:t>
            </a:r>
          </a:p>
        </p:txBody>
      </p:sp>
      <p:sp>
        <p:nvSpPr>
          <p:cNvPr id="18435" name="Содержимое 4"/>
          <p:cNvSpPr>
            <a:spLocks noGrp="1"/>
          </p:cNvSpPr>
          <p:nvPr>
            <p:ph sz="quarter" idx="2"/>
          </p:nvPr>
        </p:nvSpPr>
        <p:spPr>
          <a:xfrm>
            <a:off x="323850" y="1341438"/>
            <a:ext cx="4040188" cy="3941762"/>
          </a:xfrm>
          <a:ln>
            <a:prstDash val="solid"/>
          </a:ln>
        </p:spPr>
        <p:txBody>
          <a:bodyPr/>
          <a:lstStyle/>
          <a:p>
            <a:pPr marL="490538" indent="-381000" eaLnBrk="1" hangingPunct="1">
              <a:buFont typeface="Wingdings 3" pitchFamily="18" charset="2"/>
              <a:buAutoNum type="arabicPeriod"/>
            </a:pPr>
            <a:r>
              <a:rPr lang="ru-RU" smtClean="0"/>
              <a:t>Проблема</a:t>
            </a:r>
          </a:p>
          <a:p>
            <a:pPr marL="490538" indent="-381000" eaLnBrk="1" hangingPunct="1">
              <a:buFont typeface="Wingdings 3" pitchFamily="18" charset="2"/>
              <a:buAutoNum type="arabicPeriod"/>
            </a:pPr>
            <a:r>
              <a:rPr lang="ru-RU" smtClean="0"/>
              <a:t>Планирование</a:t>
            </a:r>
          </a:p>
          <a:p>
            <a:pPr marL="490538" indent="-381000" eaLnBrk="1" hangingPunct="1">
              <a:buFont typeface="Wingdings 3" pitchFamily="18" charset="2"/>
              <a:buAutoNum type="arabicPeriod"/>
            </a:pPr>
            <a:r>
              <a:rPr lang="ru-RU" smtClean="0"/>
              <a:t>Поиск и проектирование</a:t>
            </a:r>
          </a:p>
          <a:p>
            <a:pPr marL="490538" indent="-381000" eaLnBrk="1" hangingPunct="1">
              <a:buFont typeface="Wingdings 3" pitchFamily="18" charset="2"/>
              <a:buAutoNum type="arabicPeriod"/>
            </a:pPr>
            <a:r>
              <a:rPr lang="ru-RU" smtClean="0"/>
              <a:t>Продукт</a:t>
            </a:r>
          </a:p>
          <a:p>
            <a:pPr marL="490538" indent="-381000" eaLnBrk="1" hangingPunct="1">
              <a:buFont typeface="Wingdings 3" pitchFamily="18" charset="2"/>
              <a:buAutoNum type="arabicPeriod"/>
            </a:pPr>
            <a:r>
              <a:rPr lang="ru-RU" smtClean="0"/>
              <a:t>Презентация продукта</a:t>
            </a:r>
          </a:p>
          <a:p>
            <a:pPr marL="490538" indent="-381000" eaLnBrk="1" hangingPunct="1">
              <a:buFont typeface="Wingdings 3" pitchFamily="18" charset="2"/>
              <a:buAutoNum type="arabicPeriod"/>
            </a:pPr>
            <a:r>
              <a:rPr lang="ru-RU" smtClean="0"/>
              <a:t>Портфолио</a:t>
            </a:r>
          </a:p>
        </p:txBody>
      </p:sp>
      <p:sp>
        <p:nvSpPr>
          <p:cNvPr id="18436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1412875"/>
            <a:ext cx="4041775" cy="3941763"/>
          </a:xfrm>
          <a:ln>
            <a:prstDash val="solid"/>
          </a:ln>
        </p:spPr>
        <p:txBody>
          <a:bodyPr/>
          <a:lstStyle/>
          <a:p>
            <a:pPr marL="490538" indent="-381000" eaLnBrk="1" hangingPunct="1">
              <a:spcBef>
                <a:spcPts val="400"/>
              </a:spcBef>
              <a:buFont typeface="Wingdings 3" pitchFamily="18" charset="2"/>
              <a:buAutoNum type="arabicPeriod"/>
            </a:pPr>
            <a:r>
              <a:rPr lang="ru-RU" smtClean="0"/>
              <a:t>Проблема</a:t>
            </a:r>
          </a:p>
          <a:p>
            <a:pPr marL="490538" indent="-381000" eaLnBrk="1" hangingPunct="1">
              <a:spcBef>
                <a:spcPts val="400"/>
              </a:spcBef>
              <a:buFont typeface="Wingdings 3" pitchFamily="18" charset="2"/>
              <a:buAutoNum type="arabicPeriod"/>
            </a:pPr>
            <a:r>
              <a:rPr lang="ru-RU" smtClean="0"/>
              <a:t>Планирование</a:t>
            </a:r>
          </a:p>
          <a:p>
            <a:pPr marL="490538" indent="-381000" eaLnBrk="1" hangingPunct="1">
              <a:spcBef>
                <a:spcPts val="400"/>
              </a:spcBef>
              <a:buFont typeface="Wingdings 3" pitchFamily="18" charset="2"/>
              <a:buAutoNum type="arabicPeriod"/>
            </a:pPr>
            <a:r>
              <a:rPr lang="ru-RU" smtClean="0">
                <a:solidFill>
                  <a:schemeClr val="accent2"/>
                </a:solidFill>
              </a:rPr>
              <a:t>Гипотеза</a:t>
            </a:r>
          </a:p>
          <a:p>
            <a:pPr marL="490538" indent="-381000" eaLnBrk="1" hangingPunct="1">
              <a:spcBef>
                <a:spcPts val="400"/>
              </a:spcBef>
              <a:buFont typeface="Wingdings 3" pitchFamily="18" charset="2"/>
              <a:buAutoNum type="arabicPeriod"/>
            </a:pPr>
            <a:r>
              <a:rPr lang="ru-RU" smtClean="0"/>
              <a:t>Поиск и проектирование</a:t>
            </a:r>
          </a:p>
          <a:p>
            <a:pPr marL="490538" indent="-381000" eaLnBrk="1" hangingPunct="1">
              <a:spcBef>
                <a:spcPts val="400"/>
              </a:spcBef>
              <a:buFont typeface="Wingdings 3" pitchFamily="18" charset="2"/>
              <a:buAutoNum type="arabicPeriod"/>
            </a:pPr>
            <a:r>
              <a:rPr lang="ru-RU" smtClean="0"/>
              <a:t>Продукт</a:t>
            </a:r>
          </a:p>
          <a:p>
            <a:pPr marL="490538" indent="-381000" eaLnBrk="1" hangingPunct="1">
              <a:spcBef>
                <a:spcPts val="400"/>
              </a:spcBef>
              <a:buFont typeface="Wingdings 3" pitchFamily="18" charset="2"/>
              <a:buAutoNum type="arabicPeriod"/>
            </a:pPr>
            <a:r>
              <a:rPr lang="ru-RU" smtClean="0"/>
              <a:t>Презентация продукта</a:t>
            </a:r>
          </a:p>
          <a:p>
            <a:pPr marL="490538" indent="-381000" eaLnBrk="1" hangingPunct="1">
              <a:spcBef>
                <a:spcPts val="400"/>
              </a:spcBef>
              <a:buFont typeface="Wingdings 3" pitchFamily="18" charset="2"/>
              <a:buAutoNum type="arabicPeriod"/>
            </a:pPr>
            <a:r>
              <a:rPr lang="ru-RU" smtClean="0"/>
              <a:t>Портфолио</a:t>
            </a:r>
          </a:p>
        </p:txBody>
      </p:sp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611188" y="549275"/>
            <a:ext cx="66976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777777"/>
                </a:solidFill>
                <a:latin typeface="Verdana" pitchFamily="34" charset="0"/>
              </a:rPr>
              <a:t>Структура</a:t>
            </a:r>
          </a:p>
        </p:txBody>
      </p:sp>
      <p:sp>
        <p:nvSpPr>
          <p:cNvPr id="18438" name="AutoShape 8"/>
          <p:cNvSpPr>
            <a:spLocks noChangeArrowheads="1"/>
          </p:cNvSpPr>
          <p:nvPr/>
        </p:nvSpPr>
        <p:spPr bwMode="auto">
          <a:xfrm>
            <a:off x="3492500" y="1268413"/>
            <a:ext cx="1152525" cy="3889375"/>
          </a:xfrm>
          <a:prstGeom prst="upArrow">
            <a:avLst>
              <a:gd name="adj1" fmla="val 50000"/>
              <a:gd name="adj2" fmla="val 84366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ru-RU" sz="2300" smtClean="0"/>
          </a:p>
          <a:p>
            <a:pPr>
              <a:lnSpc>
                <a:spcPct val="80000"/>
              </a:lnSpc>
            </a:pPr>
            <a:endParaRPr lang="ru-RU" sz="2300" smtClean="0"/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ru-RU" sz="2300" smtClean="0"/>
              <a:t>  1.Умение видеть проблему – создание проблемной ситуации. </a:t>
            </a:r>
          </a:p>
          <a:p>
            <a:pPr>
              <a:lnSpc>
                <a:spcPct val="80000"/>
              </a:lnSpc>
            </a:pPr>
            <a:r>
              <a:rPr lang="ru-RU" sz="2300" smtClean="0"/>
              <a:t>Необходимо принятие этой задачи учениками </a:t>
            </a:r>
          </a:p>
          <a:p>
            <a:pPr>
              <a:lnSpc>
                <a:spcPct val="80000"/>
              </a:lnSpc>
            </a:pPr>
            <a:r>
              <a:rPr lang="ru-RU" sz="2300" smtClean="0"/>
              <a:t>«Умение ставить вопросы о недостающем знании и предъявлять требования к ответам на них» </a:t>
            </a:r>
          </a:p>
          <a:p>
            <a:pPr algn="r">
              <a:lnSpc>
                <a:spcPct val="80000"/>
              </a:lnSpc>
            </a:pPr>
            <a:r>
              <a:rPr lang="ru-RU" sz="2300" smtClean="0"/>
              <a:t>В.С.Лазарев </a:t>
            </a:r>
          </a:p>
          <a:p>
            <a:pPr>
              <a:lnSpc>
                <a:spcPct val="80000"/>
              </a:lnSpc>
            </a:pPr>
            <a:r>
              <a:rPr lang="ru-RU" sz="2300" smtClean="0"/>
              <a:t>«Провоцировать появление вопросов и желания найти на них ответы»                              А.С.Обухов </a:t>
            </a:r>
          </a:p>
          <a:p>
            <a:pPr>
              <a:lnSpc>
                <a:spcPct val="80000"/>
              </a:lnSpc>
            </a:pPr>
            <a:endParaRPr lang="ru-RU" sz="2300" smtClean="0"/>
          </a:p>
          <a:p>
            <a:pPr>
              <a:lnSpc>
                <a:spcPct val="80000"/>
              </a:lnSpc>
            </a:pPr>
            <a:r>
              <a:rPr lang="ru-RU" sz="2300" smtClean="0"/>
              <a:t>2.Умение ставить вопросы – креативная постановка вопроса</a:t>
            </a:r>
          </a:p>
        </p:txBody>
      </p:sp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3059113" y="476250"/>
            <a:ext cx="37941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400">
                <a:solidFill>
                  <a:srgbClr val="006666"/>
                </a:solidFill>
                <a:latin typeface="Verdana" pitchFamily="34" charset="0"/>
              </a:rPr>
              <a:t>1. Проблема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ru-RU" sz="3700" smtClean="0">
                <a:effectLst/>
              </a:rPr>
              <a:t>Умение ставить вопросы</a:t>
            </a:r>
            <a:br>
              <a:rPr lang="ru-RU" sz="3700" smtClean="0">
                <a:effectLst/>
              </a:rPr>
            </a:br>
            <a:endParaRPr lang="ru-RU" sz="3700" smtClean="0">
              <a:effectLst/>
            </a:endParaRPr>
          </a:p>
        </p:txBody>
      </p:sp>
      <p:sp>
        <p:nvSpPr>
          <p:cNvPr id="20482" name="Rectangle 4"/>
          <p:cNvSpPr>
            <a:spLocks noGrp="1"/>
          </p:cNvSpPr>
          <p:nvPr>
            <p:ph type="body" sz="half" idx="4294967295"/>
          </p:nvPr>
        </p:nvSpPr>
        <p:spPr>
          <a:xfrm>
            <a:off x="0" y="1700213"/>
            <a:ext cx="8964613" cy="14398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200" smtClean="0"/>
              <a:t>Варкалось.Хливкие шорьки </a:t>
            </a:r>
          </a:p>
          <a:p>
            <a:pPr>
              <a:lnSpc>
                <a:spcPct val="80000"/>
              </a:lnSpc>
            </a:pPr>
            <a:r>
              <a:rPr lang="ru-RU" sz="3200" smtClean="0"/>
              <a:t>пырялись по наве, </a:t>
            </a:r>
          </a:p>
          <a:p>
            <a:pPr>
              <a:lnSpc>
                <a:spcPct val="80000"/>
              </a:lnSpc>
            </a:pPr>
            <a:r>
              <a:rPr lang="ru-RU" sz="3200" smtClean="0"/>
              <a:t>и хрюкотали зелюки </a:t>
            </a:r>
          </a:p>
          <a:p>
            <a:pPr>
              <a:lnSpc>
                <a:spcPct val="80000"/>
              </a:lnSpc>
            </a:pPr>
            <a:r>
              <a:rPr lang="ru-RU" sz="3200" smtClean="0"/>
              <a:t>Как мумзики в мове.</a:t>
            </a:r>
          </a:p>
        </p:txBody>
      </p:sp>
      <p:sp>
        <p:nvSpPr>
          <p:cNvPr id="20483" name="Rectangle 5"/>
          <p:cNvSpPr>
            <a:spLocks noGrp="1"/>
          </p:cNvSpPr>
          <p:nvPr>
            <p:ph type="body" sz="half" idx="4294967295"/>
          </p:nvPr>
        </p:nvSpPr>
        <p:spPr>
          <a:xfrm>
            <a:off x="250825" y="4005263"/>
            <a:ext cx="8713788" cy="2362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smtClean="0">
                <a:solidFill>
                  <a:srgbClr val="0000FF"/>
                </a:solidFill>
              </a:rPr>
              <a:t>1. Что делали шорьки?</a:t>
            </a:r>
          </a:p>
          <a:p>
            <a:pPr>
              <a:lnSpc>
                <a:spcPct val="80000"/>
              </a:lnSpc>
            </a:pPr>
            <a:r>
              <a:rPr lang="ru-RU" sz="2800" smtClean="0">
                <a:solidFill>
                  <a:srgbClr val="0000FF"/>
                </a:solidFill>
              </a:rPr>
              <a:t>2.Что делали зелюки?</a:t>
            </a:r>
          </a:p>
          <a:p>
            <a:pPr>
              <a:lnSpc>
                <a:spcPct val="80000"/>
              </a:lnSpc>
            </a:pPr>
            <a:r>
              <a:rPr lang="ru-RU" sz="2800" smtClean="0">
                <a:solidFill>
                  <a:srgbClr val="0000FF"/>
                </a:solidFill>
              </a:rPr>
              <a:t>3.С кем автор сравнивает зелюков?</a:t>
            </a:r>
          </a:p>
          <a:p>
            <a:pPr>
              <a:lnSpc>
                <a:spcPct val="80000"/>
              </a:lnSpc>
            </a:pPr>
            <a:r>
              <a:rPr lang="ru-RU" sz="2800" smtClean="0">
                <a:solidFill>
                  <a:srgbClr val="0000FF"/>
                </a:solidFill>
              </a:rPr>
              <a:t>4. Насколько эффективнее был подход зелюков, по сравнению с шорьками?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lIns="91440" tIns="45720" rIns="91440" bIns="45720" numCol="1" rtlCol="0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ru-RU" smtClean="0">
              <a:effectLst/>
            </a:endParaRPr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sz="9600" smtClean="0">
              <a:solidFill>
                <a:schemeClr val="folHlink"/>
              </a:solidFill>
            </a:endParaRPr>
          </a:p>
        </p:txBody>
      </p:sp>
      <p:sp>
        <p:nvSpPr>
          <p:cNvPr id="21507" name="WordArt 4"/>
          <p:cNvSpPr>
            <a:spLocks noChangeArrowheads="1" noChangeShapeType="1" noTextEdit="1"/>
          </p:cNvSpPr>
          <p:nvPr/>
        </p:nvSpPr>
        <p:spPr bwMode="auto">
          <a:xfrm>
            <a:off x="2700338" y="1557338"/>
            <a:ext cx="4103687" cy="43926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altLang="zh-CN" sz="2100" b="1" smtClean="0"/>
              <a:t>Гипотеза </a:t>
            </a:r>
            <a:r>
              <a:rPr lang="ru-RU" altLang="zh-CN" sz="2100" smtClean="0"/>
              <a:t>– предположение, которое формулируется с целью последующей проверки. Это ведущая идея автора. (если, то…., так как…..). </a:t>
            </a:r>
            <a:endParaRPr lang="ru-RU" altLang="zh-CN" sz="2100" b="1" smtClean="0"/>
          </a:p>
          <a:p>
            <a:r>
              <a:rPr lang="ru-RU" sz="2000" smtClean="0"/>
              <a:t>Умение формируется  в ходе самой деятельности:</a:t>
            </a:r>
          </a:p>
          <a:p>
            <a:r>
              <a:rPr lang="ru-RU" sz="2000" smtClean="0"/>
              <a:t>. </a:t>
            </a:r>
            <a:r>
              <a:rPr lang="ru-RU" altLang="zh-CN" sz="2100" b="1" smtClean="0"/>
              <a:t>Гипотеза </a:t>
            </a:r>
            <a:r>
              <a:rPr lang="ru-RU" altLang="zh-CN" sz="2100" smtClean="0"/>
              <a:t>– адекватный ответ на вопрос</a:t>
            </a:r>
          </a:p>
          <a:p>
            <a:r>
              <a:rPr lang="ru-RU" altLang="zh-CN" sz="2100" i="1" smtClean="0"/>
              <a:t>-правдоподобна и проверяема.</a:t>
            </a:r>
            <a:endParaRPr lang="ru-RU" altLang="zh-CN" sz="2100" smtClean="0"/>
          </a:p>
          <a:p>
            <a:r>
              <a:rPr lang="ru-RU" altLang="zh-CN" sz="2100" smtClean="0"/>
              <a:t>- </a:t>
            </a:r>
            <a:r>
              <a:rPr lang="ru-RU" altLang="zh-CN" sz="2100" i="1" smtClean="0"/>
              <a:t>гипотеза является как бы компасом, дающим определенное направление исследования,</a:t>
            </a:r>
          </a:p>
          <a:p>
            <a:r>
              <a:rPr lang="ru-RU" altLang="zh-CN" sz="2100" i="1" smtClean="0"/>
              <a:t>- хорошо сформулированная гипотеза предупреждает расплывчатость работы,</a:t>
            </a:r>
          </a:p>
          <a:p>
            <a:r>
              <a:rPr lang="ru-RU" altLang="zh-CN" sz="2100" i="1" smtClean="0"/>
              <a:t>- гипотеза направляет мысли исследователя и организует сбор нужного для работы материала. </a:t>
            </a:r>
            <a:endParaRPr lang="ru-RU" altLang="zh-CN" sz="2100" b="1" smtClean="0"/>
          </a:p>
          <a:p>
            <a:endParaRPr lang="ru-RU" sz="2000" smtClean="0"/>
          </a:p>
        </p:txBody>
      </p:sp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2987675" y="333375"/>
            <a:ext cx="35544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zh-CN" sz="4000" b="1">
                <a:solidFill>
                  <a:srgbClr val="006666"/>
                </a:solidFill>
                <a:latin typeface="Verdana" pitchFamily="34" charset="0"/>
              </a:rPr>
              <a:t>2. Гипотеза</a:t>
            </a:r>
            <a:endParaRPr lang="ru-RU" sz="4000" b="1">
              <a:solidFill>
                <a:srgbClr val="006666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3"/>
          <p:cNvSpPr txBox="1">
            <a:spLocks noChangeArrowheads="1"/>
          </p:cNvSpPr>
          <p:nvPr/>
        </p:nvSpPr>
        <p:spPr bwMode="auto">
          <a:xfrm>
            <a:off x="357188" y="3643313"/>
            <a:ext cx="8434387" cy="2714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spcBef>
                <a:spcPts val="1200"/>
              </a:spcBef>
              <a:spcAft>
                <a:spcPts val="10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>
                <a:solidFill>
                  <a:srgbClr val="000000"/>
                </a:solidFill>
                <a:latin typeface="Times New Roman" pitchFamily="18" charset="0"/>
              </a:rPr>
              <a:t>Выдержка из аналитического отчета:</a:t>
            </a:r>
          </a:p>
          <a:p>
            <a:pPr algn="just">
              <a:spcBef>
                <a:spcPts val="1200"/>
              </a:spcBef>
              <a:spcAft>
                <a:spcPts val="10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«Наибольшее отставание от средних международных показателей российские учащиеся демонстрируют при выполнении заданий на интерпретацию данных исследований, выявлении данных исследований, лежащих в основе доказательств и выводов».</a:t>
            </a:r>
          </a:p>
          <a:p>
            <a:pPr>
              <a:spcBef>
                <a:spcPts val="1200"/>
              </a:spcBef>
              <a:spcAft>
                <a:spcPts val="10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1" name="Заголовок 1" descr="Large confetti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ru-RU" sz="3700" smtClean="0">
                <a:effectLst/>
              </a:rPr>
              <a:t/>
            </a:r>
            <a:br>
              <a:rPr lang="ru-RU" sz="3700" smtClean="0">
                <a:effectLst/>
              </a:rPr>
            </a:br>
            <a:r>
              <a:rPr lang="ru-RU" sz="3700" b="0" smtClean="0">
                <a:solidFill>
                  <a:srgbClr val="326A5F"/>
                </a:solidFill>
                <a:effectLst/>
              </a:rPr>
              <a:t>Методы научного познания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idx="4294967295"/>
          </p:nvPr>
        </p:nvSpPr>
        <p:spPr>
          <a:xfrm>
            <a:off x="571500" y="1643063"/>
            <a:ext cx="7772400" cy="1643062"/>
          </a:xfrm>
        </p:spPr>
        <p:txBody>
          <a:bodyPr/>
          <a:lstStyle/>
          <a:p>
            <a:pPr algn="just" eaLnBrk="1" hangingPunct="1">
              <a:buFont typeface="Wingdings 3" pitchFamily="18" charset="2"/>
              <a:buNone/>
            </a:pPr>
            <a:r>
              <a:rPr lang="ru-RU" sz="2000" smtClean="0"/>
              <a:t> </a:t>
            </a:r>
            <a:r>
              <a:rPr lang="en-US" sz="2000" smtClean="0"/>
              <a:t>    </a:t>
            </a:r>
            <a:r>
              <a:rPr lang="en-US" sz="2000" b="1" smtClean="0"/>
              <a:t>PISA-2009. </a:t>
            </a:r>
            <a:r>
              <a:rPr lang="ru-RU" sz="1800" smtClean="0"/>
              <a:t>Здесь диагностировались следующие позиции:</a:t>
            </a:r>
          </a:p>
          <a:p>
            <a:pPr algn="just" eaLnBrk="1" hangingPunct="1"/>
            <a:r>
              <a:rPr lang="ru-RU" sz="1600" smtClean="0"/>
              <a:t>Появление научных исследований (например, вследствие любопытства, возникновение научных проблем), цели (выдвижение рабочей идеи, модели, теории); наблюдения и эксперименты; данные (количественные измерения, качественные – наблюдения); измерения (неопределенность, вариации, точность).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 descr="Large confetti"/>
          <p:cNvSpPr>
            <a:spLocks noGrp="1"/>
          </p:cNvSpPr>
          <p:nvPr>
            <p:ph type="title" idx="4294967295"/>
          </p:nvPr>
        </p:nvSpPr>
        <p:spPr>
          <a:xfrm>
            <a:off x="1214438" y="285750"/>
            <a:ext cx="7796212" cy="519113"/>
          </a:xfrm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2900" b="0" smtClean="0">
                <a:solidFill>
                  <a:srgbClr val="326A5F"/>
                </a:solidFill>
                <a:effectLst/>
              </a:rPr>
              <a:t>Пример задания. </a:t>
            </a:r>
            <a:r>
              <a:rPr lang="en-US" sz="2900" b="0" smtClean="0">
                <a:solidFill>
                  <a:srgbClr val="326A5F"/>
                </a:solidFill>
                <a:effectLst/>
              </a:rPr>
              <a:t>PISA</a:t>
            </a:r>
            <a:endParaRPr lang="ru-RU" sz="2900" b="0" smtClean="0">
              <a:solidFill>
                <a:srgbClr val="326A5F"/>
              </a:solidFill>
              <a:effectLst/>
            </a:endParaRPr>
          </a:p>
        </p:txBody>
      </p:sp>
      <p:sp>
        <p:nvSpPr>
          <p:cNvPr id="25602" name="Содержимое 2"/>
          <p:cNvSpPr>
            <a:spLocks noGrp="1"/>
          </p:cNvSpPr>
          <p:nvPr>
            <p:ph idx="4294967295"/>
          </p:nvPr>
        </p:nvSpPr>
        <p:spPr>
          <a:xfrm>
            <a:off x="539750" y="1484313"/>
            <a:ext cx="8604250" cy="4230687"/>
          </a:xfrm>
        </p:spPr>
        <p:txBody>
          <a:bodyPr/>
          <a:lstStyle/>
          <a:p>
            <a:pPr eaLnBrk="1" hangingPunct="1">
              <a:buFont typeface="Times New Roman" pitchFamily="18" charset="0"/>
              <a:buNone/>
            </a:pPr>
            <a:r>
              <a:rPr lang="ru-RU" sz="2400" i="1" smtClean="0"/>
              <a:t>Подушки безопасности установлены в автомобилях, чтобы снизить вероятность получения травм при столкновениях. В подушках используется химическое соединение, азид натрия, которое настолько токсично, что даже небольшое его количество, попавшее в организм при вдыхании   или глотании, может убить человека.</a:t>
            </a:r>
          </a:p>
          <a:p>
            <a:pPr algn="just" eaLnBrk="1" hangingPunct="1">
              <a:buFont typeface="Times New Roman" pitchFamily="18" charset="0"/>
              <a:buNone/>
            </a:pPr>
            <a:r>
              <a:rPr lang="ru-RU" sz="2400" smtClean="0"/>
              <a:t>Сформулируйте один вопрос, связанный с поднятой в этом отрывке проблемой использования подушек безопасности, для ответа на который ученые должны провести исследование</a:t>
            </a:r>
            <a:r>
              <a:rPr lang="ru-RU" sz="1800" smtClean="0"/>
              <a:t>.</a:t>
            </a:r>
          </a:p>
          <a:p>
            <a:pPr algn="just" eaLnBrk="1" hangingPunct="1">
              <a:buFont typeface="Times New Roman" pitchFamily="18" charset="0"/>
              <a:buNone/>
            </a:pPr>
            <a:r>
              <a:rPr lang="ru-RU" sz="1800" smtClean="0"/>
              <a:t>______________________________________________________</a:t>
            </a:r>
          </a:p>
          <a:p>
            <a:pPr algn="just" eaLnBrk="1" hangingPunct="1">
              <a:buFont typeface="Times New Roman" pitchFamily="18" charset="0"/>
              <a:buNone/>
            </a:pPr>
            <a:endParaRPr lang="ru-RU" sz="1800" smtClean="0"/>
          </a:p>
          <a:p>
            <a:pPr algn="just" eaLnBrk="1" hangingPunct="1">
              <a:buFont typeface="Times New Roman" pitchFamily="18" charset="0"/>
              <a:buNone/>
            </a:pPr>
            <a:r>
              <a:rPr lang="ru-RU" sz="1800" smtClean="0"/>
              <a:t>Средний международный результат – </a:t>
            </a:r>
            <a:r>
              <a:rPr lang="ru-RU" sz="1800" b="1" smtClean="0"/>
              <a:t>61%, </a:t>
            </a:r>
            <a:r>
              <a:rPr lang="ru-RU" sz="1800" smtClean="0"/>
              <a:t>РФ – </a:t>
            </a:r>
            <a:r>
              <a:rPr lang="ru-RU" sz="1800" b="1" smtClean="0"/>
              <a:t>43%</a:t>
            </a:r>
          </a:p>
          <a:p>
            <a:pPr algn="just" eaLnBrk="1" hangingPunct="1">
              <a:buFont typeface="Times New Roman" pitchFamily="18" charset="0"/>
              <a:buNone/>
            </a:pPr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lIns="91440" tIns="45720" rIns="91440" bIns="45720" numCol="1" rtlCol="0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ru-RU" smtClean="0">
              <a:effectLst/>
            </a:endParaRPr>
          </a:p>
        </p:txBody>
      </p:sp>
      <p:sp>
        <p:nvSpPr>
          <p:cNvPr id="2662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sz="9600" smtClean="0">
              <a:solidFill>
                <a:schemeClr val="folHlink"/>
              </a:solidFill>
            </a:endParaRPr>
          </a:p>
        </p:txBody>
      </p:sp>
      <p:sp>
        <p:nvSpPr>
          <p:cNvPr id="26627" name="WordArt 4"/>
          <p:cNvSpPr>
            <a:spLocks noChangeArrowheads="1" noChangeShapeType="1" noTextEdit="1"/>
          </p:cNvSpPr>
          <p:nvPr/>
        </p:nvSpPr>
        <p:spPr bwMode="auto">
          <a:xfrm>
            <a:off x="2700338" y="1557338"/>
            <a:ext cx="4103687" cy="43926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573</TotalTime>
  <Words>495</Words>
  <Application>Microsoft Office PowerPoint</Application>
  <PresentationFormat>On-screen Show (4:3)</PresentationFormat>
  <Paragraphs>88</Paragraphs>
  <Slides>16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7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32" baseType="lpstr">
      <vt:lpstr>Arial</vt:lpstr>
      <vt:lpstr>Lucida Sans Unicode</vt:lpstr>
      <vt:lpstr>Wingdings 3</vt:lpstr>
      <vt:lpstr>Verdana</vt:lpstr>
      <vt:lpstr>Wingdings 2</vt:lpstr>
      <vt:lpstr>Calibri</vt:lpstr>
      <vt:lpstr>黑体</vt:lpstr>
      <vt:lpstr>Times New Roman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Диаграмма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анна</cp:lastModifiedBy>
  <cp:revision>37</cp:revision>
  <dcterms:created xsi:type="dcterms:W3CDTF">2014-05-08T08:20:52Z</dcterms:created>
  <dcterms:modified xsi:type="dcterms:W3CDTF">2015-03-31T11:10:24Z</dcterms:modified>
</cp:coreProperties>
</file>